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300" r:id="rId17"/>
    <p:sldId id="295" r:id="rId18"/>
    <p:sldId id="292" r:id="rId19"/>
    <p:sldId id="293" r:id="rId20"/>
    <p:sldId id="294" r:id="rId21"/>
    <p:sldId id="297" r:id="rId22"/>
    <p:sldId id="298" r:id="rId23"/>
    <p:sldId id="29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26584-D795-493B-8396-CB72CD52A0E3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9BF4F-F804-4BE0-9AA9-874B59FBB3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48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67AC1-5D31-226D-AEA4-9C855E945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24C934-E937-5B91-203D-FA5BC4CFA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D10A67-D82C-B276-E382-D0DA5A44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1034BD-8B66-B372-E811-9F215DC1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D01061-95A4-F612-1CDB-B48FB6B3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78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F1FD5-AF34-78A4-173D-861D09F2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D802B2-EAF5-E71F-1976-72BE026C0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42688A-0FA7-9E2F-A3F5-3B901B3D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234E33-9D8D-65FC-44AB-C214CB59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8204C7-7A9D-C9D9-402F-F6D0A6AC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51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D197EF5-4C26-22D1-AB67-12F962D35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F1454C-4137-4810-A009-9691A8D14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414B1E-09A5-03F8-626F-C3630F6B8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75266F-4019-943C-A5A6-A6607AB7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78BFFC-78A7-91CC-1190-E04066DF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34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70C0A-43DD-0A8E-B243-E91FC322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62EEC6-6DAF-FC42-2402-652268AD7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020BE6-FF76-D643-AAEF-46E1B7D2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E53002-D47C-0D2C-41BF-0AB639167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A83E9F-EB42-9EFF-70C8-943C93FD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60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02657F-E107-2DBE-AD57-CDB773DD0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EF8254-E95E-2EC9-91DF-19B8EAD46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8D566E-192C-C3BE-4920-2DFFAC45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7FD7F7-7DE3-B3A9-E71A-73EF0C0F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2E4660-0711-F32A-DAFC-EE4D07A7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12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93BA1-1E98-188D-F054-5D34AC53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396BBC-2DFD-A059-E738-18E6F3C77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1EA3E2-97C6-A05C-88B9-A15C1E9DC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EF5757-E220-8023-511D-D169EE3A3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528A96-C6C6-2CEA-896D-2692CF99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72D3B96-8695-A0EC-5C36-1005011B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5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BF17B-DDFD-464F-D94B-C94AE867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F2FD81-5CB5-EF45-B8B0-3A3CEF492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E7F706-2CDB-289D-9E61-91FB0372E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781F3FF-5353-B41C-C197-81561B369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DF9A0BB-529E-C990-5C22-A195D41DD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517EF50-D787-9D20-7855-7464BF3F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127BBDB-84B2-139C-238D-D591660CB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E6EF698-91D5-4FB7-D148-7E2AC3FC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26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BDBB1B-B8E8-3A05-231C-D1EC40ED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2E9DF0-5682-6283-AF61-9CE40F92B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742EBF-FB52-DCEA-C538-01933046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35EE34-D387-4459-5C5E-4D29ED79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00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CC42C61-550B-BC5B-CAB9-50F57CB3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6EB07A-57C2-4355-1A23-023E5C295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FF7B06-EEA8-67F9-64AF-01F0EACD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63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F34EC-522E-B367-8A97-DE1AE806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2704FF-EAA7-DF6D-7DE5-FB8F3CA0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1377D2-5D6D-76A7-3E66-6D510F29B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BB167A-35F0-AE14-43F6-23DBCF34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56BA97-1CAF-AA11-AEA2-1DC8B9F5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670B19-139D-DA32-C860-13E2ED77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19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7CB88-B0EF-292D-2E4F-1C625D99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82BC15-6140-5A43-1D15-3A9B19EB9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57967E0-2CEE-7203-6ED8-96B004650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9577DE-CCF6-802F-6F8D-575908DE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EAC68D-755B-78A5-E1CE-6BD16812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1FC5F5-9A73-C7E0-CA57-11409025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29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F711F-F73C-C03C-5211-B4EA2AFD7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A44741-4A6A-B660-F443-4F32E9BEA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90C0AA-9AA0-D0DB-BF49-246A486A5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4E4CBE-7262-4E18-8AAE-711DF7A61686}" type="datetimeFigureOut">
              <a:rPr lang="ru-RU" smtClean="0"/>
              <a:t>29.05.2024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99DF55-1C5F-BCAB-0C39-0A52B3132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B0E115-8DBA-FDD4-2AE7-0AF712A74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EBEA84-774B-430B-ADAB-4D8D725F22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981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65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0"/>
          <a:stretch/>
        </p:blipFill>
        <p:spPr>
          <a:xfrm>
            <a:off x="594071" y="157936"/>
            <a:ext cx="3131127" cy="1088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71" y="1566595"/>
            <a:ext cx="10383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Сравнительный анализ </a:t>
            </a:r>
            <a:r>
              <a:rPr lang="en-US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Agile </a:t>
            </a:r>
            <a:r>
              <a:rPr lang="ru-RU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методологий </a:t>
            </a:r>
            <a:r>
              <a:rPr lang="en-US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Scrum </a:t>
            </a:r>
            <a:r>
              <a:rPr lang="ru-RU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и </a:t>
            </a:r>
            <a:r>
              <a:rPr lang="en-US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XP </a:t>
            </a:r>
            <a:r>
              <a:rPr lang="ru-RU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на примере конкретного проекта.</a:t>
            </a:r>
          </a:p>
          <a:p>
            <a:r>
              <a:rPr lang="ru-RU" sz="3600" b="1" dirty="0">
                <a:solidFill>
                  <a:schemeClr val="bg1"/>
                </a:solidFill>
                <a:latin typeface="Book Antiqua" panose="02040602050305030304" pitchFamily="18" charset="0"/>
              </a:rPr>
              <a:t>Предметная область: ПО для фитнес-трекера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80" y="493764"/>
            <a:ext cx="6068580" cy="6364237"/>
          </a:xfrm>
          <a:prstGeom prst="rect">
            <a:avLst/>
          </a:prstGeom>
        </p:spPr>
      </p:pic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FB4E34EF-46C6-2C4D-86DE-36602AD55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71" y="4114067"/>
            <a:ext cx="10073929" cy="2585997"/>
          </a:xfrm>
        </p:spPr>
        <p:txBody>
          <a:bodyPr>
            <a:noAutofit/>
          </a:bodyPr>
          <a:lstStyle/>
          <a:p>
            <a:pPr algn="l"/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Выполнила</a:t>
            </a:r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:</a:t>
            </a:r>
            <a:endParaRPr lang="ru-RU" sz="16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algn="l"/>
            <a:r>
              <a:rPr lang="ru-RU" sz="1600" dirty="0">
                <a:solidFill>
                  <a:schemeClr val="bg1"/>
                </a:solidFill>
                <a:latin typeface="Book Antiqua" panose="02040602050305030304" pitchFamily="18" charset="0"/>
              </a:rPr>
              <a:t>Филиппова Е. Р</a:t>
            </a:r>
            <a:endParaRPr lang="en-US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algn="l"/>
            <a:r>
              <a:rPr lang="ru-RU" sz="1600" dirty="0">
                <a:solidFill>
                  <a:schemeClr val="bg1"/>
                </a:solidFill>
                <a:latin typeface="Book Antiqua" panose="02040602050305030304" pitchFamily="18" charset="0"/>
              </a:rPr>
              <a:t>Группа ПИ21-7</a:t>
            </a:r>
          </a:p>
          <a:p>
            <a:pPr algn="l"/>
            <a:endParaRPr lang="ru-RU" sz="16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algn="l"/>
            <a:r>
              <a:rPr lang="ru-RU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Руководитель</a:t>
            </a:r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:</a:t>
            </a:r>
          </a:p>
          <a:p>
            <a:pPr algn="l"/>
            <a:r>
              <a:rPr lang="ru-RU" sz="1600" dirty="0">
                <a:solidFill>
                  <a:schemeClr val="bg1"/>
                </a:solidFill>
                <a:latin typeface="Book Antiqua" panose="02040602050305030304" pitchFamily="18" charset="0"/>
              </a:rPr>
              <a:t>Журавлева М. Г.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93B87BB-AC40-1ABB-1681-C47ADE8E27B6}"/>
              </a:ext>
            </a:extLst>
          </p:cNvPr>
          <p:cNvSpPr/>
          <p:nvPr/>
        </p:nvSpPr>
        <p:spPr>
          <a:xfrm>
            <a:off x="594071" y="3760269"/>
            <a:ext cx="6139238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071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USER STORIES MAP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B10230B-4091-4AEE-018B-D59690F01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11105"/>
            <a:ext cx="12192000" cy="50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7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Переход от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USER STORY </a:t>
            </a:r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к задаче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AA1104D-04F0-2CEA-4B0D-3B3C3297A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64243"/>
            <a:ext cx="5181600" cy="3412720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Провести анализ требований к базе данных упражнений;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Проектирование базы данных</a:t>
            </a:r>
            <a:r>
              <a:rPr lang="en-US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ru-RU" sz="1600" kern="100" dirty="0">
              <a:effectLst/>
              <a:latin typeface="Book Antiqua" panose="020406020503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Создание таблиц и связей</a:t>
            </a:r>
            <a:r>
              <a:rPr lang="en-US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ru-RU" sz="1600" kern="100" dirty="0">
              <a:effectLst/>
              <a:latin typeface="Book Antiqua" panose="020406020503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Наполнение базы данных</a:t>
            </a:r>
            <a:r>
              <a:rPr lang="en-US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ru-RU" sz="1600" kern="100" dirty="0">
              <a:effectLst/>
              <a:latin typeface="Book Antiqua" panose="020406020503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Создание API для доступа к базе данных;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Создание пользовательского опыта (UX)</a:t>
            </a:r>
            <a:r>
              <a:rPr lang="en-US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ru-RU" sz="1600" kern="100" dirty="0">
              <a:effectLst/>
              <a:latin typeface="Book Antiqua" panose="020406020503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54A3382-0B7D-A8F9-A29D-4335005EB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764242"/>
            <a:ext cx="5786120" cy="3412721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ru-RU" sz="1600" kern="100" dirty="0"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7.     </a:t>
            </a: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Разработка пользовательского интерфейса (UI)</a:t>
            </a:r>
            <a:r>
              <a:rPr lang="en-US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ru-RU" sz="1600" kern="100" dirty="0">
              <a:effectLst/>
              <a:latin typeface="Book Antiqua" panose="020406020503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50000"/>
              </a:lnSpc>
              <a:buAutoNum type="arabicPeriod" startAt="8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Проведение тестирования прототипов дизайна</a:t>
            </a:r>
            <a:r>
              <a:rPr lang="en-US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ru-RU" sz="1600" kern="100" dirty="0">
              <a:latin typeface="Book Antiqua" panose="020406020503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50000"/>
              </a:lnSpc>
              <a:buAutoNum type="arabicPeriod" startAt="8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Верстка адаптивных макетов приложения</a:t>
            </a:r>
            <a:r>
              <a:rPr lang="en-US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lang="ru-RU" sz="1600" kern="100" dirty="0">
              <a:latin typeface="Book Antiqua" panose="020406020503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14350" lvl="0" indent="-514350" algn="just">
              <a:lnSpc>
                <a:spcPct val="150000"/>
              </a:lnSpc>
              <a:buAutoNum type="arabicPeriod" startAt="8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Вывести в раздел “Упражнения” все записи из базы данных;</a:t>
            </a:r>
          </a:p>
          <a:p>
            <a:pPr marL="514350" lvl="0" indent="-514350" algn="just">
              <a:lnSpc>
                <a:spcPct val="150000"/>
              </a:lnSpc>
              <a:buAutoNum type="arabicPeriod" startAt="8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Обеспечить возможность просмотра каждой записи;</a:t>
            </a:r>
          </a:p>
          <a:p>
            <a:pPr marL="514350" lvl="0" indent="-514350" algn="just">
              <a:lnSpc>
                <a:spcPct val="150000"/>
              </a:lnSpc>
              <a:buAutoNum type="arabicPeriod" startAt="8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Реализовать поиск и фильтрацию по упражнениям.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8616E24-1DC9-0F96-7E74-CE3BB69E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09" y="1238885"/>
            <a:ext cx="10515600" cy="1325563"/>
          </a:xfrm>
        </p:spPr>
        <p:txBody>
          <a:bodyPr>
            <a:noAutofit/>
          </a:bodyPr>
          <a:lstStyle/>
          <a:p>
            <a:r>
              <a:rPr lang="en-US" sz="2000" b="1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User story</a:t>
            </a:r>
            <a:r>
              <a:rPr lang="ru-RU" sz="20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Как пользователь, я хочу иметь доступ к библиотеке упражнений с инструкциями и видеороликами, чтобы повторять упражнения.</a:t>
            </a:r>
            <a:br>
              <a:rPr lang="ru-RU" sz="20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ru-RU" sz="2000" b="1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Задача</a:t>
            </a:r>
            <a:r>
              <a:rPr lang="ru-RU" sz="20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Разработка библиотеки упражнений.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89472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Backlog </a:t>
            </a:r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продукта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2F3293-7957-C54D-250A-55A0E02BD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 b="42446"/>
          <a:stretch/>
        </p:blipFill>
        <p:spPr>
          <a:xfrm>
            <a:off x="2795587" y="1685699"/>
            <a:ext cx="6600825" cy="44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2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Планирование первого спринта и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SCRUM</a:t>
            </a:r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-доска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52518863-C400-EC30-E882-92DA95B84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19311"/>
            <a:ext cx="6096000" cy="4490148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72AE035-FEA9-C8E7-96D3-F76D4281A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99530"/>
            <a:ext cx="6102733" cy="33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3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SCRUM</a:t>
            </a:r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-доска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в процессе первого спринта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530D64-8EAE-4983-7576-545EEF2F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72" y="1346020"/>
            <a:ext cx="8706255" cy="55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66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Диаграмма выгорания задач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34EC53-D042-E696-F8CB-8349C2C2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11" y="3418840"/>
            <a:ext cx="7801489" cy="3439160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электроника, снимок экран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AB8C27AA-7B80-C4CA-C9ED-0FACAA73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40485"/>
            <a:ext cx="4390511" cy="40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0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Планирование второго спринта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07E1A2-442C-0076-D7E2-5E930E8EF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49" y="1272994"/>
            <a:ext cx="7038901" cy="55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71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Выводы по применению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Scrum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F72A2AF3-7623-D8B7-E910-B4C82023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1517"/>
            <a:ext cx="5157787" cy="748084"/>
          </a:xfrm>
        </p:spPr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Преимущества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03458EA-91F4-B0BB-BA4D-13CFB9E3A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2027"/>
            <a:ext cx="5157787" cy="4217636"/>
          </a:xfrm>
        </p:spPr>
        <p:txBody>
          <a:bodyPr>
            <a:normAutofit fontScale="92500" lnSpcReduction="10000"/>
          </a:bodyPr>
          <a:lstStyle/>
          <a:p>
            <a:r>
              <a:rPr lang="ru-RU" sz="1900" dirty="0">
                <a:latin typeface="Book Antiqua" panose="02040602050305030304" pitchFamily="18" charset="0"/>
              </a:rPr>
              <a:t>Формирование отчетливо определенной команды с ролями и обязанностями помогло обеспечить действенную командную работу и четкое понимание своей роли у каждого участника.</a:t>
            </a:r>
            <a:endParaRPr lang="en-US" sz="1900" dirty="0">
              <a:latin typeface="Book Antiqua" panose="02040602050305030304" pitchFamily="18" charset="0"/>
            </a:endParaRPr>
          </a:p>
          <a:p>
            <a:r>
              <a:rPr lang="ru-RU" sz="1900" dirty="0">
                <a:latin typeface="Book Antiqua" panose="02040602050305030304" pitchFamily="18" charset="0"/>
              </a:rPr>
              <a:t>Организация подробного </a:t>
            </a:r>
            <a:r>
              <a:rPr lang="ru-RU" sz="1900" dirty="0" err="1">
                <a:latin typeface="Book Antiqua" panose="02040602050305030304" pitchFamily="18" charset="0"/>
              </a:rPr>
              <a:t>Backlog</a:t>
            </a:r>
            <a:r>
              <a:rPr lang="ru-RU" sz="1900" dirty="0">
                <a:latin typeface="Book Antiqua" panose="02040602050305030304" pitchFamily="18" charset="0"/>
              </a:rPr>
              <a:t> продукта на основе пользовательских историй обеспечило ясное представление о задачах, что позволило команде сконцентрироваться на ключевых задачах и достижении целей проекта.</a:t>
            </a:r>
            <a:endParaRPr lang="en-US" sz="1900" dirty="0">
              <a:latin typeface="Book Antiqua" panose="02040602050305030304" pitchFamily="18" charset="0"/>
            </a:endParaRPr>
          </a:p>
          <a:p>
            <a:r>
              <a:rPr lang="ru-RU" sz="1900" dirty="0">
                <a:latin typeface="Book Antiqua" panose="02040602050305030304" pitchFamily="18" charset="0"/>
              </a:rPr>
              <a:t>Использование </a:t>
            </a:r>
            <a:r>
              <a:rPr lang="ru-RU" sz="1900" dirty="0" err="1">
                <a:latin typeface="Book Antiqua" panose="02040602050305030304" pitchFamily="18" charset="0"/>
              </a:rPr>
              <a:t>скрам</a:t>
            </a:r>
            <a:r>
              <a:rPr lang="ru-RU" sz="1900" dirty="0">
                <a:latin typeface="Book Antiqua" panose="02040602050305030304" pitchFamily="18" charset="0"/>
              </a:rPr>
              <a:t>-доски и диаграммы выгорания задач обеспечило прозрачность в ходе работы и помогло команде эффективно прослеживать прогресс и распределять задачи.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0E535DF6-3779-D7BC-DAF0-221DB970C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1516"/>
            <a:ext cx="5183188" cy="748085"/>
          </a:xfrm>
        </p:spPr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Недостатки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97E1F73D-F08E-120C-AC06-CE07263F1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2026"/>
            <a:ext cx="5183188" cy="42176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900" dirty="0">
                <a:latin typeface="Book Antiqua" panose="02040602050305030304" pitchFamily="18" charset="0"/>
              </a:rPr>
              <a:t>В методологии Scrum, несмотря на то, что уделяется значительное внимание организации команды и планированию проекта, нередко недостаточно времени отводится техническим аспектам разработки. В результате разработчики могут столкнуться с внезапными техническими проблемами или затруднениями в ходе выполнения задач, что в итоге может затормозить процесс разработки и повлиять на уровень качества конечного продукта.</a:t>
            </a:r>
          </a:p>
        </p:txBody>
      </p:sp>
    </p:spTree>
    <p:extLst>
      <p:ext uri="{BB962C8B-B14F-4D97-AF65-F5344CB8AC3E}">
        <p14:creationId xmlns:p14="http://schemas.microsoft.com/office/powerpoint/2010/main" val="4250331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Описание команды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XP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sp>
        <p:nvSpPr>
          <p:cNvPr id="9" name="AutoShape 4" descr="Miro Vector Logo - Download Free SVG Icon | Worldvectorlogo">
            <a:extLst>
              <a:ext uri="{FF2B5EF4-FFF2-40B4-BE49-F238E27FC236}">
                <a16:creationId xmlns:a16="http://schemas.microsoft.com/office/drawing/2014/main" id="{AD738331-F4F0-5257-7350-DA4CB5CF1B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A64DF2C-8BC6-5273-3E4A-E720591D6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Book Antiqua" panose="02040602050305030304" pitchFamily="18" charset="0"/>
              </a:rPr>
              <a:t>Анатолий, Аналитик</a:t>
            </a:r>
            <a:endParaRPr lang="en-US" sz="18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Book Antiqua" panose="02040602050305030304" pitchFamily="18" charset="0"/>
                <a:ea typeface="Aptos" panose="020B0004020202020204" pitchFamily="34" charset="0"/>
              </a:rPr>
              <a:t>Никита и Екатерина, </a:t>
            </a:r>
            <a:r>
              <a:rPr lang="en-US" sz="1800" dirty="0">
                <a:effectLst/>
                <a:latin typeface="Book Antiqua" panose="02040602050305030304" pitchFamily="18" charset="0"/>
                <a:ea typeface="Aptos" panose="020B0004020202020204" pitchFamily="34" charset="0"/>
              </a:rPr>
              <a:t>Fullstack</a:t>
            </a:r>
            <a:r>
              <a:rPr lang="ru-RU" sz="1800" dirty="0">
                <a:effectLst/>
                <a:latin typeface="Book Antiqua" panose="02040602050305030304" pitchFamily="18" charset="0"/>
                <a:ea typeface="Aptos" panose="020B0004020202020204" pitchFamily="34" charset="0"/>
              </a:rPr>
              <a:t> разработчики</a:t>
            </a:r>
            <a:endParaRPr lang="en-US" sz="1800" dirty="0">
              <a:effectLst/>
              <a:latin typeface="Book Antiqua" panose="0204060205030503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Book Antiqua" panose="02040602050305030304" pitchFamily="18" charset="0"/>
              </a:rPr>
              <a:t>Роман, тестировщик</a:t>
            </a:r>
            <a:endParaRPr lang="en-US" sz="18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Book Antiqua" panose="02040602050305030304" pitchFamily="18" charset="0"/>
                <a:ea typeface="Aptos" panose="020B0004020202020204" pitchFamily="34" charset="0"/>
              </a:rPr>
              <a:t>Владислав, Верстальщик</a:t>
            </a:r>
            <a:endParaRPr lang="en-US" sz="1800" dirty="0">
              <a:effectLst/>
              <a:latin typeface="Book Antiqua" panose="0204060205030503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Book Antiqua" panose="02040602050305030304" pitchFamily="18" charset="0"/>
              </a:rPr>
              <a:t>Елена, Дизайнер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E66E47-7BDC-A1AE-99E2-F8F3EF0CF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7968" y="1684760"/>
            <a:ext cx="6276341" cy="418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6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Планирование релизов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sp>
        <p:nvSpPr>
          <p:cNvPr id="13" name="Текст 12">
            <a:extLst>
              <a:ext uri="{FF2B5EF4-FFF2-40B4-BE49-F238E27FC236}">
                <a16:creationId xmlns:a16="http://schemas.microsoft.com/office/drawing/2014/main" id="{1A64DF2C-8BC6-5273-3E4A-E720591D6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Book Antiqua" panose="02040602050305030304" pitchFamily="18" charset="0"/>
              </a:rPr>
              <a:t>Проект будет состоять из </a:t>
            </a:r>
            <a:r>
              <a:rPr lang="ru-RU" sz="1800" b="1" dirty="0">
                <a:latin typeface="Book Antiqua" panose="02040602050305030304" pitchFamily="18" charset="0"/>
              </a:rPr>
              <a:t>восьми</a:t>
            </a:r>
            <a:r>
              <a:rPr lang="ru-RU" sz="1800" dirty="0">
                <a:latin typeface="Book Antiqua" panose="02040602050305030304" pitchFamily="18" charset="0"/>
              </a:rPr>
              <a:t> основных релизов, каждый из которых запланирован на двухнедельный период. После завершения последнего основного релиза предусмотрены два технических релиза, предназначенных для устранения ошибок и доработки имеющегося функционала.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A5469-BFA5-B11F-E2F6-C8F01236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09" y="1185545"/>
            <a:ext cx="4533900" cy="56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8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5B98772-BFA1-F1B3-9337-BC2391B05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055"/>
            <a:ext cx="10515600" cy="4785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>
                <a:latin typeface="Book Antiqua" panose="02040602050305030304" pitchFamily="18" charset="0"/>
              </a:rPr>
              <a:t>Объект исследования</a:t>
            </a:r>
            <a:r>
              <a:rPr lang="ru-RU" sz="1800" dirty="0">
                <a:latin typeface="Book Antiqua" panose="02040602050305030304" pitchFamily="18" charset="0"/>
              </a:rPr>
              <a:t> </a:t>
            </a:r>
            <a:r>
              <a:rPr lang="ru-RU" sz="1600" dirty="0">
                <a:latin typeface="Book Antiqua" panose="02040602050305030304" pitchFamily="18" charset="0"/>
              </a:rPr>
              <a:t>– процесс разработки программного обеспечения для фитнес-трекера.</a:t>
            </a:r>
          </a:p>
          <a:p>
            <a:pPr marL="0" indent="0">
              <a:buNone/>
            </a:pPr>
            <a:r>
              <a:rPr lang="ru-RU" sz="1800" b="1" dirty="0">
                <a:latin typeface="Book Antiqua" panose="02040602050305030304" pitchFamily="18" charset="0"/>
              </a:rPr>
              <a:t>Цель</a:t>
            </a:r>
            <a:r>
              <a:rPr lang="ru-RU" sz="1600" dirty="0">
                <a:latin typeface="Book Antiqua" panose="02040602050305030304" pitchFamily="18" charset="0"/>
              </a:rPr>
              <a:t> – изучить особенности применения методологий </a:t>
            </a:r>
            <a:r>
              <a:rPr lang="en-US" sz="1600" dirty="0">
                <a:latin typeface="Book Antiqua" panose="02040602050305030304" pitchFamily="18" charset="0"/>
              </a:rPr>
              <a:t>Scrum </a:t>
            </a:r>
            <a:r>
              <a:rPr lang="ru-RU" sz="1600" dirty="0">
                <a:latin typeface="Book Antiqua" panose="02040602050305030304" pitchFamily="18" charset="0"/>
              </a:rPr>
              <a:t>и </a:t>
            </a:r>
            <a:r>
              <a:rPr lang="en-US" sz="1600" dirty="0">
                <a:latin typeface="Book Antiqua" panose="02040602050305030304" pitchFamily="18" charset="0"/>
              </a:rPr>
              <a:t>XP </a:t>
            </a:r>
            <a:r>
              <a:rPr lang="ru-RU" sz="1600" dirty="0">
                <a:latin typeface="Book Antiqua" panose="02040602050305030304" pitchFamily="18" charset="0"/>
              </a:rPr>
              <a:t>в контексте проекта ПО для фитнес-трекера, а также проанализировать их преимущества и недостатки.</a:t>
            </a:r>
            <a:endParaRPr lang="en-US" sz="16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ru-RU" sz="1600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ru-RU" sz="1800" u="sng" dirty="0">
                <a:latin typeface="Book Antiqua" panose="02040602050305030304" pitchFamily="18" charset="0"/>
              </a:rPr>
              <a:t>Для достижения цели поставлены и решены следующие </a:t>
            </a:r>
            <a:r>
              <a:rPr lang="ru-RU" sz="1800" b="1" u="sng" dirty="0">
                <a:latin typeface="Book Antiqua" panose="02040602050305030304" pitchFamily="18" charset="0"/>
              </a:rPr>
              <a:t>задачи</a:t>
            </a:r>
            <a:r>
              <a:rPr lang="en-US" sz="1800" u="sng" dirty="0">
                <a:latin typeface="Book Antiqua" panose="02040602050305030304" pitchFamily="18" charset="0"/>
              </a:rPr>
              <a:t>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Изучены основные принципы Agile методологий </a:t>
            </a:r>
            <a:r>
              <a:rPr lang="en-US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Scrum </a:t>
            </a: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 </a:t>
            </a:r>
            <a:r>
              <a:rPr lang="en-US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XP</a:t>
            </a: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Выявлены преимущества и недостатки каждой из методологий;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Описаны особенности проекта </a:t>
            </a:r>
            <a:r>
              <a:rPr lang="ru-RU" sz="1600" kern="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для фитнес-трекера;</a:t>
            </a:r>
            <a:endParaRPr lang="ru-RU" sz="1600" kern="100" dirty="0">
              <a:effectLst/>
              <a:latin typeface="Book Antiqua" panose="020406020503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Проведен сравнительный анализ методологий Scrum и XP в контексте разработки ПО для фитнес-трекера;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ru-RU" sz="1600" kern="100" dirty="0">
                <a:effectLst/>
                <a:latin typeface="Book Antiqua" panose="020406020503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Выявлен оптимальный подход к разработке данного проекта.</a:t>
            </a:r>
          </a:p>
          <a:p>
            <a:pPr marL="0" indent="0">
              <a:buNone/>
            </a:pPr>
            <a:endParaRPr lang="ru-RU" u="sng" dirty="0">
              <a:latin typeface="Book Antiqua" panose="02040602050305030304" pitchFamily="18" charset="0"/>
            </a:endParaRPr>
          </a:p>
        </p:txBody>
      </p:sp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595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ВВЕДЕНИЕ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51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Доска проекта по методологии XP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CBD8463-B3D3-2AB6-5ADE-B474612E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62" y="1273925"/>
            <a:ext cx="6309075" cy="55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7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Выводы по применению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XP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F72A2AF3-7623-D8B7-E910-B4C82023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1517"/>
            <a:ext cx="5157787" cy="748084"/>
          </a:xfrm>
        </p:spPr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Преимущества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03458EA-91F4-B0BB-BA4D-13CFB9E3A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2027"/>
            <a:ext cx="5157787" cy="421763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 Antiqua" panose="02040602050305030304" pitchFamily="18" charset="0"/>
              </a:rPr>
              <a:t>Возможность частого взаимодействия с заказчиком позволило лучше понимать его потребности и ожидания, что содействовало более точной реализации требований.</a:t>
            </a:r>
            <a:endParaRPr lang="en-US" sz="1800" dirty="0">
              <a:latin typeface="Book Antiqua" panose="02040602050305030304" pitchFamily="18" charset="0"/>
            </a:endParaRPr>
          </a:p>
          <a:p>
            <a:r>
              <a:rPr lang="ru-RU" sz="1800" dirty="0">
                <a:latin typeface="Book Antiqua" panose="02040602050305030304" pitchFamily="18" charset="0"/>
              </a:rPr>
              <a:t>Парное программирование способствовало повышению качества кода, обмену знаниями и улучшению коммуникации внутри команды.</a:t>
            </a:r>
            <a:endParaRPr lang="en-US" sz="1800" dirty="0">
              <a:latin typeface="Book Antiqua" panose="02040602050305030304" pitchFamily="18" charset="0"/>
            </a:endParaRPr>
          </a:p>
          <a:p>
            <a:r>
              <a:rPr lang="ru-RU" sz="1800" dirty="0">
                <a:latin typeface="Book Antiqua" panose="02040602050305030304" pitchFamily="18" charset="0"/>
              </a:rPr>
              <a:t>Подход разработки через тестирование позволил обнаруживать ошибки на ранних стадиях разработки, что сократило время на отладку и улучшило качество продукта.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0E535DF6-3779-D7BC-DAF0-221DB970C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1516"/>
            <a:ext cx="5183188" cy="748085"/>
          </a:xfrm>
        </p:spPr>
        <p:txBody>
          <a:bodyPr/>
          <a:lstStyle/>
          <a:p>
            <a:r>
              <a:rPr lang="ru-RU" dirty="0">
                <a:latin typeface="Book Antiqua" panose="02040602050305030304" pitchFamily="18" charset="0"/>
              </a:rPr>
              <a:t>Недостатки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97E1F73D-F08E-120C-AC06-CE07263F1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2026"/>
            <a:ext cx="5183188" cy="4217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Book Antiqua" panose="02040602050305030304" pitchFamily="18" charset="0"/>
              </a:rPr>
              <a:t>В XP практика парного программирования играет важную роль в обеспечении качества кода и обмена знаниями внутри команды. Однако в некоторых случаях эта практика может оказаться неэффективной из-за различий в уровнях квалификации и стандартах оформления кодов членов команды. </a:t>
            </a:r>
          </a:p>
        </p:txBody>
      </p:sp>
    </p:spTree>
    <p:extLst>
      <p:ext uri="{BB962C8B-B14F-4D97-AF65-F5344CB8AC3E}">
        <p14:creationId xmlns:p14="http://schemas.microsoft.com/office/powerpoint/2010/main" val="3926364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ЗАКЛЮЧЕНИЕ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503458EA-91F4-B0BB-BA4D-13CFB9E3A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0" y="1131516"/>
            <a:ext cx="11684000" cy="572648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ru-RU" sz="1900" b="1" dirty="0">
                <a:latin typeface="Book Antiqua" panose="02040602050305030304" pitchFamily="18" charset="0"/>
              </a:rPr>
              <a:t>Изучены основные принципы Agile методологий Scrum и XP</a:t>
            </a:r>
            <a:r>
              <a:rPr lang="ru-RU" sz="1900" dirty="0">
                <a:latin typeface="Book Antiqua" panose="02040602050305030304" pitchFamily="18" charset="0"/>
              </a:rPr>
              <a:t>. В ходе исследования были подробно рассмотрены основные принципы, подходы и инструменты методологий Scrum и XP. Были изучены их ключевые элементы, такие как спринты, </a:t>
            </a:r>
            <a:r>
              <a:rPr lang="ru-RU" sz="1900" dirty="0" err="1">
                <a:latin typeface="Book Antiqua" panose="02040602050305030304" pitchFamily="18" charset="0"/>
              </a:rPr>
              <a:t>скрам</a:t>
            </a:r>
            <a:r>
              <a:rPr lang="ru-RU" sz="1900" dirty="0">
                <a:latin typeface="Book Antiqua" panose="02040602050305030304" pitchFamily="18" charset="0"/>
              </a:rPr>
              <a:t>-доска, парное программирование, тестирование через разработку и другие аспекты.</a:t>
            </a:r>
          </a:p>
          <a:p>
            <a:pPr marL="342900" indent="-342900">
              <a:buAutoNum type="arabicPeriod"/>
            </a:pPr>
            <a:r>
              <a:rPr lang="ru-RU" sz="1900" b="1" dirty="0">
                <a:latin typeface="Book Antiqua" panose="02040602050305030304" pitchFamily="18" charset="0"/>
              </a:rPr>
              <a:t>Выявлены преимущества и недостатки каждой из методологий</a:t>
            </a:r>
            <a:r>
              <a:rPr lang="ru-RU" sz="1900" dirty="0">
                <a:latin typeface="Book Antiqua" panose="02040602050305030304" pitchFamily="18" charset="0"/>
              </a:rPr>
              <a:t>. Scrum оказался более подходящим для организации работы команды и планирования проекта, обеспечивая структурирование и прозрачность процессов. В то же время XP продемонстрировал высокую эффективность в технической реализации, улучшении качества и надежности продукта за счет парного программирования и тестирования через разработку.</a:t>
            </a:r>
          </a:p>
          <a:p>
            <a:pPr marL="342900" indent="-342900">
              <a:buAutoNum type="arabicPeriod"/>
            </a:pPr>
            <a:r>
              <a:rPr lang="ru-RU" sz="1900" b="1" dirty="0">
                <a:latin typeface="Book Antiqua" panose="02040602050305030304" pitchFamily="18" charset="0"/>
              </a:rPr>
              <a:t>Описаны особенности проекта ПО для фитнес-трекера</a:t>
            </a:r>
            <a:r>
              <a:rPr lang="ru-RU" sz="1900" dirty="0">
                <a:latin typeface="Book Antiqua" panose="02040602050305030304" pitchFamily="18" charset="0"/>
              </a:rPr>
              <a:t>. Были рассмотрены специфические требования и задачи, стоящие перед проектом разработки фитнес-трекера. Это включало анализ целевой аудитории, функциональных требований, необходимых для успешной реализации проекта.</a:t>
            </a:r>
          </a:p>
          <a:p>
            <a:pPr marL="342900" indent="-342900">
              <a:buAutoNum type="arabicPeriod"/>
            </a:pPr>
            <a:r>
              <a:rPr lang="ru-RU" sz="1900" b="1" dirty="0">
                <a:latin typeface="Book Antiqua" panose="02040602050305030304" pitchFamily="18" charset="0"/>
              </a:rPr>
              <a:t>Проведен сравнительный анализ методологий Scrum и XP в контексте разработки ПО для фитнес-трекера</a:t>
            </a:r>
            <a:r>
              <a:rPr lang="ru-RU" sz="1900" dirty="0">
                <a:latin typeface="Book Antiqua" panose="02040602050305030304" pitchFamily="18" charset="0"/>
              </a:rPr>
              <a:t>. На основе практического применения обеих методологий в рамках данного проекта был проведен сравнительный анализ. Выяснилось, что каждая из методологий имеет свои преимущества и недостатки, и в зависимости от этапа разработки и текущих задач одна методология может быть более эффективной, чем другая.</a:t>
            </a:r>
          </a:p>
          <a:p>
            <a:pPr marL="342900" indent="-342900">
              <a:buAutoNum type="arabicPeriod"/>
            </a:pPr>
            <a:r>
              <a:rPr lang="ru-RU" sz="1900" b="1" dirty="0">
                <a:latin typeface="Book Antiqua" panose="02040602050305030304" pitchFamily="18" charset="0"/>
              </a:rPr>
              <a:t>Выявлен оптимальный подход к разработке данного проекта</a:t>
            </a:r>
            <a:r>
              <a:rPr lang="ru-RU" sz="1900" dirty="0">
                <a:latin typeface="Book Antiqua" panose="02040602050305030304" pitchFamily="18" charset="0"/>
              </a:rPr>
              <a:t>. По результатам исследования было принято решение использовать методологии Scrum и XP в симбиозе. Управление проектом будет осуществляться по Scrum для обеспечения структурирования, прозрачности и высокой эффективности процессов. Техническая часть проекта будет реализовываться с использованием XP, что улучшит качество и надежность продукта благодаря практике парного программирования и тестированию через разработку.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64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КОНТАКТЫ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6B462-FB14-3855-4388-41A87826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159" y="3429000"/>
            <a:ext cx="4942841" cy="1600200"/>
          </a:xfrm>
        </p:spPr>
        <p:txBody>
          <a:bodyPr/>
          <a:lstStyle/>
          <a:p>
            <a:pPr algn="r"/>
            <a:r>
              <a:rPr lang="en-US" dirty="0">
                <a:latin typeface="Book Antiqua" panose="02040602050305030304" pitchFamily="18" charset="0"/>
              </a:rPr>
              <a:t>215815@edu.fa.ru</a:t>
            </a:r>
            <a:endParaRPr lang="ru-RU" dirty="0">
              <a:latin typeface="Book Antiqua" panose="02040602050305030304" pitchFamily="18" charset="0"/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FFB5D0E-C199-F7B3-07A3-259795D35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6612" y="2377440"/>
            <a:ext cx="10518776" cy="944880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latin typeface="Book Antiqua" panose="02040602050305030304" pitchFamily="18" charset="0"/>
              </a:rPr>
              <a:t>СПАСИБО ЗА ВНИМАНИЕ!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F6827A1-3540-FAA2-F817-F554D9469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879" y="3535681"/>
            <a:ext cx="2423248" cy="242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68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595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ОСНОВНЫЕ ПРИНЦИПЫ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SCRUM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pic>
        <p:nvPicPr>
          <p:cNvPr id="1026" name="Picture 2" descr="Scrum - что это за методология простыми словами">
            <a:extLst>
              <a:ext uri="{FF2B5EF4-FFF2-40B4-BE49-F238E27FC236}">
                <a16:creationId xmlns:a16="http://schemas.microsoft.com/office/drawing/2014/main" id="{89EE5618-960C-2EA8-F934-1C16B82AA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3"/>
          <a:stretch/>
        </p:blipFill>
        <p:spPr bwMode="auto">
          <a:xfrm>
            <a:off x="0" y="1487116"/>
            <a:ext cx="12192000" cy="537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80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595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ОСНОВНЫЕ ПРИНЦИПЫ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XP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366DF2-B39E-273D-291D-5D11E8A4C7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41" y="1091270"/>
            <a:ext cx="4784759" cy="57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Экстремальное программирование (XP) не для слабонервных - Блог системы  управления проектами Worksection">
            <a:extLst>
              <a:ext uri="{FF2B5EF4-FFF2-40B4-BE49-F238E27FC236}">
                <a16:creationId xmlns:a16="http://schemas.microsoft.com/office/drawing/2014/main" id="{185678AE-1439-9BE4-6FAA-35E01DA40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630602"/>
            <a:ext cx="7407243" cy="522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52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623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Преимущества и недостатки методологий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Scrum </a:t>
            </a:r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и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XP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3381FA81-BE05-CDAB-446D-B965F7BD9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99743"/>
              </p:ext>
            </p:extLst>
          </p:nvPr>
        </p:nvGraphicFramePr>
        <p:xfrm>
          <a:off x="2200566" y="1236926"/>
          <a:ext cx="7790868" cy="546334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73880">
                  <a:extLst>
                    <a:ext uri="{9D8B030D-6E8A-4147-A177-3AD203B41FA5}">
                      <a16:colId xmlns:a16="http://schemas.microsoft.com/office/drawing/2014/main" val="410150339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892476865"/>
                    </a:ext>
                  </a:extLst>
                </a:gridCol>
                <a:gridCol w="1725348">
                  <a:extLst>
                    <a:ext uri="{9D8B030D-6E8A-4147-A177-3AD203B41FA5}">
                      <a16:colId xmlns:a16="http://schemas.microsoft.com/office/drawing/2014/main" val="3627480526"/>
                    </a:ext>
                  </a:extLst>
                </a:gridCol>
              </a:tblGrid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Критерии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Scrum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XP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96221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Гибкость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-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934926"/>
                  </a:ext>
                </a:extLst>
              </a:tr>
              <a:tr h="434143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Прозрачность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021582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Сотрудничество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1916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Итеративный подход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747787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Частые релизы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389365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Парное программирование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-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148522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Тестирование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-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590115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Рефакторинг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-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462661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Сложность внедрения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-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-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770754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Зависимость от 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Scrum-</a:t>
                      </a:r>
                      <a:r>
                        <a:rPr lang="ru-RU" dirty="0">
                          <a:latin typeface="Book Antiqua" panose="02040602050305030304" pitchFamily="18" charset="0"/>
                        </a:rPr>
                        <a:t>мастера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-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566804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Зависимость от навыков разработчиков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-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913389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Управление продуктом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-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13867"/>
                  </a:ext>
                </a:extLst>
              </a:tr>
              <a:tr h="347792">
                <a:tc>
                  <a:txBody>
                    <a:bodyPr/>
                    <a:lstStyle/>
                    <a:p>
                      <a:r>
                        <a:rPr lang="ru-RU" dirty="0">
                          <a:latin typeface="Book Antiqua" panose="02040602050305030304" pitchFamily="18" charset="0"/>
                        </a:rPr>
                        <a:t>Временные рамки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+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-</a:t>
                      </a:r>
                      <a:endParaRPr lang="ru-RU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87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99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Описание проекта ПО для фитнес-трекера и его особенностей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86E55E-33E3-6B22-C4F3-78623E7C3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620044"/>
            <a:ext cx="4762500" cy="4762500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01686089-BB8B-B3B2-8C89-0837DA1A6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0044"/>
            <a:ext cx="3479800" cy="4556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latin typeface="Book Antiqua" panose="02040602050305030304" pitchFamily="18" charset="0"/>
              </a:rPr>
              <a:t>В 2024 году в Москве спрос на онлайн-фитнес вырос на </a:t>
            </a:r>
            <a:r>
              <a:rPr lang="ru-RU" sz="1600" b="1" dirty="0">
                <a:latin typeface="Book Antiqua" panose="02040602050305030304" pitchFamily="18" charset="0"/>
              </a:rPr>
              <a:t>30%</a:t>
            </a:r>
            <a:r>
              <a:rPr lang="ru-RU" sz="1600" dirty="0">
                <a:latin typeface="Book Antiqua" panose="02040602050305030304" pitchFamily="18" charset="0"/>
              </a:rPr>
              <a:t> по сравнению с предыдущим годом, после чего следуют Санкт-Петербург, Казань, Уфа, Краснодар, Екатеринбург, Ставрополь, Новосибирск, Нижний Новгород и Кемерово. </a:t>
            </a:r>
          </a:p>
        </p:txBody>
      </p:sp>
      <p:sp>
        <p:nvSpPr>
          <p:cNvPr id="11" name="Объект 8">
            <a:extLst>
              <a:ext uri="{FF2B5EF4-FFF2-40B4-BE49-F238E27FC236}">
                <a16:creationId xmlns:a16="http://schemas.microsoft.com/office/drawing/2014/main" id="{3ECC102B-8706-6765-E5A6-3632BD3893E9}"/>
              </a:ext>
            </a:extLst>
          </p:cNvPr>
          <p:cNvSpPr txBox="1">
            <a:spLocks/>
          </p:cNvSpPr>
          <p:nvPr/>
        </p:nvSpPr>
        <p:spPr>
          <a:xfrm>
            <a:off x="929640" y="4001294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12" name="Объект 7">
            <a:extLst>
              <a:ext uri="{FF2B5EF4-FFF2-40B4-BE49-F238E27FC236}">
                <a16:creationId xmlns:a16="http://schemas.microsoft.com/office/drawing/2014/main" id="{C11E816A-7ACC-76D8-4CD1-BA6D8F4320EF}"/>
              </a:ext>
            </a:extLst>
          </p:cNvPr>
          <p:cNvSpPr txBox="1">
            <a:spLocks/>
          </p:cNvSpPr>
          <p:nvPr/>
        </p:nvSpPr>
        <p:spPr>
          <a:xfrm>
            <a:off x="8310879" y="3428999"/>
            <a:ext cx="3881121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ru-RU" sz="2000" dirty="0">
                <a:latin typeface="Book Antiqua" panose="02040602050305030304" pitchFamily="18" charset="0"/>
              </a:rPr>
              <a:t>Анализ техники выполнения упражнений 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ru-RU" sz="2000" dirty="0">
                <a:latin typeface="Book Antiqua" panose="02040602050305030304" pitchFamily="18" charset="0"/>
              </a:rPr>
              <a:t>Анализ питания</a:t>
            </a:r>
          </a:p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ru-RU" sz="2000" dirty="0">
                <a:latin typeface="Book Antiqua" panose="02040602050305030304" pitchFamily="18" charset="0"/>
              </a:rPr>
              <a:t>Умное планирование тренировок</a:t>
            </a:r>
          </a:p>
        </p:txBody>
      </p:sp>
    </p:spTree>
    <p:extLst>
      <p:ext uri="{BB962C8B-B14F-4D97-AF65-F5344CB8AC3E}">
        <p14:creationId xmlns:p14="http://schemas.microsoft.com/office/powerpoint/2010/main" val="348625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Инструменты автоматизации методологий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pic>
        <p:nvPicPr>
          <p:cNvPr id="4098" name="Picture 2" descr="Kaiten. Россия.">
            <a:extLst>
              <a:ext uri="{FF2B5EF4-FFF2-40B4-BE49-F238E27FC236}">
                <a16:creationId xmlns:a16="http://schemas.microsoft.com/office/drawing/2014/main" id="{235CE6BA-0675-E57D-FD2F-85680E668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2" y="1876736"/>
            <a:ext cx="4889181" cy="126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Miro Vector Logo - Download Free SVG Icon | Worldvectorlogo">
            <a:extLst>
              <a:ext uri="{FF2B5EF4-FFF2-40B4-BE49-F238E27FC236}">
                <a16:creationId xmlns:a16="http://schemas.microsoft.com/office/drawing/2014/main" id="{AD738331-F4F0-5257-7350-DA4CB5CF1B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2" name="Picture 6" descr="Miro Logo and symbol, meaning, history, PNG, brand">
            <a:extLst>
              <a:ext uri="{FF2B5EF4-FFF2-40B4-BE49-F238E27FC236}">
                <a16:creationId xmlns:a16="http://schemas.microsoft.com/office/drawing/2014/main" id="{9EBBD89D-74FA-C121-D43D-DA277740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3" y="3906873"/>
            <a:ext cx="4384388" cy="246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BE213C0-5ABF-E1FE-39C2-FFEDCF5D4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254" y="1541825"/>
            <a:ext cx="2072640" cy="19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9BF585B-F596-60FE-077B-1678E6EB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409" y="3469447"/>
            <a:ext cx="1676052" cy="251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GitHub Logo PNG Vector (AI) Free Download">
            <a:extLst>
              <a:ext uri="{FF2B5EF4-FFF2-40B4-BE49-F238E27FC236}">
                <a16:creationId xmlns:a16="http://schemas.microsoft.com/office/drawing/2014/main" id="{114284CD-2947-3DF6-1291-A4CA2D8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254" y="4171967"/>
            <a:ext cx="2759623" cy="268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22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</a:rPr>
              <a:t>Описание команды </a:t>
            </a:r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SCRUM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sp>
        <p:nvSpPr>
          <p:cNvPr id="9" name="AutoShape 4" descr="Miro Vector Logo - Download Free SVG Icon | Worldvectorlogo">
            <a:extLst>
              <a:ext uri="{FF2B5EF4-FFF2-40B4-BE49-F238E27FC236}">
                <a16:creationId xmlns:a16="http://schemas.microsoft.com/office/drawing/2014/main" id="{AD738331-F4F0-5257-7350-DA4CB5CF1B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71C1AD0-8597-5754-E882-54167EC09B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520" b="10520"/>
          <a:stretch/>
        </p:blipFill>
        <p:spPr>
          <a:xfrm>
            <a:off x="5192109" y="1407041"/>
            <a:ext cx="6172200" cy="4873625"/>
          </a:xfrm>
        </p:spPr>
      </p:pic>
      <p:sp>
        <p:nvSpPr>
          <p:cNvPr id="13" name="Текст 12">
            <a:extLst>
              <a:ext uri="{FF2B5EF4-FFF2-40B4-BE49-F238E27FC236}">
                <a16:creationId xmlns:a16="http://schemas.microsoft.com/office/drawing/2014/main" id="{1A64DF2C-8BC6-5273-3E4A-E720591D6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Book Antiqua" panose="02040602050305030304" pitchFamily="18" charset="0"/>
                <a:ea typeface="Aptos" panose="020B0004020202020204" pitchFamily="34" charset="0"/>
              </a:rPr>
              <a:t>Анатолий, Product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Book Antiqua" panose="02040602050305030304" pitchFamily="18" charset="0"/>
                <a:ea typeface="Aptos" panose="020B0004020202020204" pitchFamily="34" charset="0"/>
              </a:rPr>
              <a:t>Юлия, Scrum Master</a:t>
            </a:r>
            <a:endParaRPr lang="ru-RU" sz="2000" dirty="0">
              <a:latin typeface="Book Antiqua" panose="0204060205030503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Book Antiqua" panose="02040602050305030304" pitchFamily="18" charset="0"/>
                <a:ea typeface="Aptos" panose="020B0004020202020204" pitchFamily="34" charset="0"/>
              </a:rPr>
              <a:t>Никита, Backend 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Book Antiqua" panose="02040602050305030304" pitchFamily="18" charset="0"/>
                <a:ea typeface="Aptos" panose="020B0004020202020204" pitchFamily="34" charset="0"/>
              </a:rPr>
              <a:t>Екатерина, Frontend разработчик</a:t>
            </a:r>
            <a:endParaRPr lang="ru-RU" sz="2000" dirty="0">
              <a:latin typeface="Book Antiqua" panose="0204060205030503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Book Antiqua" panose="02040602050305030304" pitchFamily="18" charset="0"/>
                <a:ea typeface="Aptos" panose="020B0004020202020204" pitchFamily="34" charset="0"/>
              </a:rPr>
              <a:t>Роман, тестировщик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Book Antiqua" panose="02040602050305030304" pitchFamily="18" charset="0"/>
                <a:ea typeface="Aptos" panose="020B0004020202020204" pitchFamily="34" charset="0"/>
              </a:rPr>
              <a:t>Владислав, Верстальщик</a:t>
            </a:r>
            <a:endParaRPr lang="ru-RU" sz="2000" dirty="0">
              <a:latin typeface="Book Antiqua" panose="0204060205030503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Book Antiqua" panose="02040602050305030304" pitchFamily="18" charset="0"/>
                <a:ea typeface="Aptos" panose="020B0004020202020204" pitchFamily="34" charset="0"/>
              </a:rPr>
              <a:t>Елена, Дизайнер</a:t>
            </a:r>
            <a:endParaRPr lang="ru-RU" sz="18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92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ятиугольник 3">
            <a:extLst>
              <a:ext uri="{FF2B5EF4-FFF2-40B4-BE49-F238E27FC236}">
                <a16:creationId xmlns:a16="http://schemas.microsoft.com/office/drawing/2014/main" id="{C14DD5D0-040E-969A-434B-B4B76C63C9F7}"/>
              </a:ext>
            </a:extLst>
          </p:cNvPr>
          <p:cNvSpPr/>
          <p:nvPr/>
        </p:nvSpPr>
        <p:spPr>
          <a:xfrm>
            <a:off x="-1" y="484909"/>
            <a:ext cx="8706255" cy="554182"/>
          </a:xfrm>
          <a:prstGeom prst="homePlate">
            <a:avLst/>
          </a:prstGeom>
          <a:solidFill>
            <a:srgbClr val="2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0CD7-EBFB-A981-7D62-8D863065FF8B}"/>
              </a:ext>
            </a:extLst>
          </p:cNvPr>
          <p:cNvSpPr txBox="1"/>
          <p:nvPr/>
        </p:nvSpPr>
        <p:spPr>
          <a:xfrm>
            <a:off x="827692" y="577334"/>
            <a:ext cx="723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</a:rPr>
              <a:t>USER PERSONA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B7AF81-3B43-D7F0-9863-54523472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5757"/>
          <a:stretch/>
        </p:blipFill>
        <p:spPr>
          <a:xfrm>
            <a:off x="9640082" y="427844"/>
            <a:ext cx="1724227" cy="611247"/>
          </a:xfrm>
          <a:prstGeom prst="rect">
            <a:avLst/>
          </a:prstGeom>
        </p:spPr>
      </p:pic>
      <p:sp>
        <p:nvSpPr>
          <p:cNvPr id="9" name="AutoShape 4" descr="Miro Vector Logo - Download Free SVG Icon | Worldvectorlogo">
            <a:extLst>
              <a:ext uri="{FF2B5EF4-FFF2-40B4-BE49-F238E27FC236}">
                <a16:creationId xmlns:a16="http://schemas.microsoft.com/office/drawing/2014/main" id="{AD738331-F4F0-5257-7350-DA4CB5CF1B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924A3B-39C2-A955-694B-BE036DCE7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8287"/>
            <a:ext cx="4008120" cy="323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D8D188-B239-3EFD-E211-E80628C80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80" y="1388287"/>
            <a:ext cx="4008120" cy="323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7AC48B-4CDC-39B4-BE40-96B6D1FB4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60" y="3276600"/>
            <a:ext cx="3992880" cy="3218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2169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986</Words>
  <Application>Microsoft Office PowerPoint</Application>
  <PresentationFormat>Широкоэкранный</PresentationFormat>
  <Paragraphs>130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Book Antiqua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User story: Как пользователь, я хочу иметь доступ к библиотеке упражнений с инструкциями и видеороликами, чтобы повторять упражнения. Задача: Разработка библиотеки упражнений.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215815@edu.fa.ru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Федоренко Тимофей Александрович</dc:creator>
  <cp:lastModifiedBy>Филиппова Екатерина Романовна</cp:lastModifiedBy>
  <cp:revision>6</cp:revision>
  <dcterms:created xsi:type="dcterms:W3CDTF">2024-05-25T11:42:44Z</dcterms:created>
  <dcterms:modified xsi:type="dcterms:W3CDTF">2024-05-29T09:48:45Z</dcterms:modified>
</cp:coreProperties>
</file>